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6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0977D-065C-56CC-7424-918804E24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93A06-8143-3C28-CB77-8DD275CAB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4DE06A-38F3-A530-4798-94EF9A02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B186EE-40F0-26EE-77B3-BF3B5D80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933F58-087E-B353-7604-FB5EB724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65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43EC6-5735-1C0A-BF79-402A46E7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8380FA-6246-5332-2AC8-DE9587D2F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9DB15D-B16B-DF05-57CA-616B937F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D6B8A7-40F6-1035-0626-698137EB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B475DE-E9C5-1AAA-1882-8FA2C2EA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47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20C81BC-D89B-EEA6-4A13-5AE53227E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38CEC1-96A3-862C-10C6-AD8AAA053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B60A3C-1136-364A-5FE9-59EFACC1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A5A235-EECF-E12D-154C-D7D3BD84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9023AF-AE35-3648-615B-DEA639A6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24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CD89E-8B6B-091D-8593-20F54999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923B3-B146-DBF9-81B5-385721B2B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AC619E-D74C-07A4-F5C7-815F9722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4F893B-2FE6-53E9-754E-6A10AD54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64377D-8699-A5C7-39E7-746E586F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05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160F6-959E-FB0C-DADB-508F676A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C6D2A5-54ED-1E7E-4068-2B361EE70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F857DA-CA5C-7B94-B31B-94423A29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864953-DE6F-A299-45F1-66CFE19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C8D161-0B8F-97AA-4762-907BFC84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7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14937-977F-19AC-BA60-2760CA93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8A0076-31A0-9948-767C-0C979FAB2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3362F8-9C07-B5D0-ED52-9B02A5C82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25977A-9D47-F2C4-8156-142279C8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0F81B7-1012-1288-AE7B-996F4923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E559A5-5E6E-987F-4F89-24CC0628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71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651AB-C871-4610-487F-F3FEA19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B97301-E3E9-72B2-2FD3-4E18EC511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44B38D-27AD-9C7E-B068-B06C8B988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33ECAB-548F-7336-C821-A44102CF7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C58979-02D2-D3D1-A5D7-5F55D9317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5FE5611-A4AF-14D4-7E60-EE07677B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FCC1C3-7C86-939B-A44A-73CD416F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1916F31-0999-26A3-EECB-E473CACA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18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8B9E9-6CCC-646E-4D8F-A22D7726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5B7FAB8-F3D7-8793-0C2C-106323F5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745A1C-EE6E-0ACE-944E-5BE4448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6F0301-7A34-BF11-2202-09CF4A20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10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462171-CEA6-AC6C-C700-12FA6EEE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AF3CAB-6834-D62F-95C2-11B6E772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B2ADE1-0399-9A35-A066-9F562A08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54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FEAE5-6F35-AC39-C883-64650949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9CA73-1B3F-0B98-AD5D-C1C5369C9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E2C6F5-ED48-1251-B399-5791EB816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FC2C84-80E1-FAAA-312D-59249651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2F5156-A582-19F6-9270-C662A207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EF15DA-CDEA-C3C2-2776-0C8987E6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24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533D6-0EAC-3497-CCC8-3EF7D296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8A371D3-3674-C428-CAEF-66E51152D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CF4477-E2F7-82CD-25D6-445968E2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CC16BC-B049-2255-0947-CBBA56CF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9E31-8948-4959-AC65-89859BCC1CBC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B4C025-EE2D-92EC-C393-6561BCE9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FD5963-2EF6-94C9-12F7-17B6C49D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23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A578B5-31C0-A58C-6880-5814D813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44691D-8C65-F7E3-875A-E0C17BFCE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F528AA-FBA1-C5D3-5E2D-C780A9737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39E31-8948-4959-AC65-89859BCC1CBC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7A7C82-E76B-1673-614F-207B7E7FC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E54EF5-D450-F3AC-8AA2-31485A861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2AA2-9BD9-4CDE-B5FE-62C2D4D858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74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A35C23-6039-CFB3-00C6-664AA49E4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FFFFFF"/>
                </a:solidFill>
              </a:rPr>
              <a:t>Svazková základní škola Pod </a:t>
            </a:r>
            <a:r>
              <a:rPr lang="cs-CZ" sz="5400" dirty="0" err="1">
                <a:solidFill>
                  <a:srgbClr val="FFFFFF"/>
                </a:solidFill>
              </a:rPr>
              <a:t>Beckovem</a:t>
            </a:r>
            <a:endParaRPr lang="cs-CZ" sz="54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C432A9-8D06-A32E-8DFA-A0CDFD427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E7E6E6"/>
                </a:solidFill>
              </a:rPr>
              <a:t>Školní budova v Bašti a v Měšicích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79FB3F7A-EA65-9E02-61DA-360A4E3F0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496105"/>
            <a:ext cx="5455917" cy="385906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730AE31E-04D2-1CD1-F97D-C785A74CC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648566"/>
            <a:ext cx="5455917" cy="35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2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7F34EB-9788-46B7-CA2F-41A55C1C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/>
              <a:t>Svazek obcí Pod </a:t>
            </a:r>
            <a:r>
              <a:rPr lang="cs-CZ" sz="3600" dirty="0" err="1"/>
              <a:t>Beckovem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5E6BEB-0E73-56D5-0894-09CAD16C5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Svazek obcí Pod </a:t>
            </a:r>
            <a:r>
              <a:rPr lang="cs-CZ" sz="1700" b="0" i="0" u="none" strike="noStrike" baseline="0" dirty="0" err="1">
                <a:latin typeface="Times New Roman" panose="02020603050405020304" pitchFamily="18" charset="0"/>
              </a:rPr>
              <a:t>Beckovem</a:t>
            </a: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 byl založen v roce 2019 a jeho hlavním cílem je spolupráce na řešení nedostatečné kapacity Základní školy a Základní umělecké školy Líbeznice.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Členy svazku jsou obce Bašť, Bořanovice, Líbeznice, Měšice, Nová Ves, Předboj a Zlonín.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Za posledních 15 let vzrostl ve spádovém území počet obyvatel o 162 %. V současnosti zde žije více jak 14 tisíc osob. Nejvyšší nárůst počtu obyvatel zaznamenaly obce Nová Ves a Bašť.</a:t>
            </a:r>
            <a:endParaRPr lang="cs-CZ" sz="17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700" b="0" i="0" u="none" strike="noStrike" baseline="0" dirty="0">
                <a:latin typeface="Times New Roman" panose="02020603050405020304" pitchFamily="18" charset="0"/>
              </a:rPr>
              <a:t>Členské obce svazku tvoří školský obvod spádové Základní školy a Základní školy Líbeznice.</a:t>
            </a:r>
            <a:endParaRPr lang="cs-CZ" sz="17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endParaRPr lang="cs-CZ" sz="17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DF149C88-BFDB-84BF-D346-BE222A93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127046"/>
            <a:ext cx="6253212" cy="367376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5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C1AC31-9675-0FC4-F22C-29AE9E9D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/>
              <a:t>Rozšiřování kapacity ZŠ a ZUŠ Líbeznice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67EF2-745A-4E6F-8555-5D263023C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Times New Roman" panose="02020603050405020304" pitchFamily="18" charset="0"/>
              </a:rPr>
              <a:t>Hlavní budova současné Základní školy a Základní školy Líbeznice školy byla slavnostně otevřena 3. září 1956.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Times New Roman" panose="02020603050405020304" pitchFamily="18" charset="0"/>
              </a:rPr>
              <a:t>Stávající škola je příspěvkovou organizací od ledna 1993. Škola je plně organizovaná a jejím zřizovatelem je obec Líbeznice. Vždy šlo o spádovou školu.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Times New Roman" panose="02020603050405020304" pitchFamily="18" charset="0"/>
              </a:rPr>
              <a:t>Škola sdružuje základní školu, školní družinu, školní jídelnu a základní uměleckou školu.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0" i="0" u="none" strike="noStrike" baseline="0" dirty="0">
                <a:latin typeface="Times New Roman" panose="02020603050405020304" pitchFamily="18" charset="0"/>
              </a:rPr>
              <a:t> Navyšování kapacity stávající školy v Líbeznicích probíhalo v několika etapách od roku 2014.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1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32D2A7FF-D8FF-3023-B3C6-A7AAF29C4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047620"/>
            <a:ext cx="6253212" cy="3832613"/>
          </a:xfrm>
          <a:prstGeom prst="rect">
            <a:avLst/>
          </a:prstGeom>
        </p:spPr>
      </p:pic>
      <p:grpSp>
        <p:nvGrpSpPr>
          <p:cNvPr id="23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671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71505-23A1-C8DE-2508-F5081EB2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Rozšiřování kapacity ZŠ a ZUŠ Líbeznice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136094-3F7B-7688-5FA3-9943F8ECE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I. etapa -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stavba Rondelu přinesla ke stávajícím 500 žákům 240 nových míst (náklady 47 mil. Kč)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II. etapa-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půdní nástavba hlavní budovy umožnila zvýšení kapacity o dalších 180 žáků (náklady 38 mil. Kč 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III. etapa – stavba </a:t>
            </a:r>
            <a:r>
              <a:rPr lang="cs-CZ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Neorondelu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kapacitě 600 žáků (náklady 246 mil. Kč)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letech 2015 až 2019 byla kapacita líbeznické školy navýšena z 500 na dnešních rejstříkových 1600 žáků. Tím byly vyčerpány možnosti Líbeznic na další rozšiřování líbeznické školy.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Současný stav 1536 žáků - největší škola v ČR, 52 učeben, 120 pedagogických pracovníků, 7 prvních tříd s počtem 33 žáků/třída.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školním roce 2023/24 bude chybět 6 učeben, výuka bude zajištěna v náhradních prostorách v Líbeznicích, Měšicích, Bašti, Zloníně, Nové Vsi.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0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ACF1F-B950-0779-2820-C623F117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Svazková základní škola Pod </a:t>
            </a:r>
            <a:r>
              <a:rPr lang="cs-CZ" dirty="0" err="1"/>
              <a:t>Beckovem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B80C45-31EA-8A96-EA62-3B2F63B53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2019 vznikly studie proveditelnosti na čtyři možná umístění škol – v Předboji, Nové Vsi, Měšicích a v Bašti. Z aktualizované demografické studie vyplynulo, že kapacita nové školy musí být třikrát 9 tříd.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polovině roku 2020 byly zadány architektonické studie na vznik dvou pracovišť školy – v Bašti a v Měšicích.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Svazková základní škola Pod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Beckovem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budovaná svazkem obcí s kapacitou 810 žáků bude disponovat dvěma objekty škol v Bašti a Měšicích.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Budova v Bašti bude mít kapacitu 540 žáků v 18 třídách, s vlastní tělocvičnou a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gastroprovozem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Budova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Měšicích nabídne v 9 třídách místa pro 270 žáků, kterým bude k dispozici vlastní tělocvična a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gastroprovoz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současné době zpracována projektová dokumentace pro stavební povolení i dokumentace pro provedení stavby (tendrová).</a:t>
            </a: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odhadované náklady 1.130.000.000,- Kč, náklady na vybudování žákovského místa cca 1,4 mil. Kč.</a:t>
            </a: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96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B651D-F068-312F-0A7E-1E6294F4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D30C6-D9D8-4C9C-EE79-66D2E3946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9.11. 2022 vláda ČR schválila aktualizaci č. 1 Programu MŠMT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133 340 Podpora rozvoje infrastruktury základního vzdělávání zřizovaného obcemi a dobrovolnými svazky obcí – </a:t>
            </a:r>
            <a:r>
              <a:rPr lang="cs-CZ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podprogram 133D 341 (tzv. "Prstenec II" - jmenovité projekty)</a:t>
            </a:r>
            <a:endParaRPr lang="cs-CZ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maximální jednotkové ceny uznatelných nákladů na vybudování žákovského místa z 800 tis. na 1,1 mil. 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 –žadatel obdrží 85% z maximálních uznatelných nákladů!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15.11. MŠM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vyhlásilo novou výzvu </a:t>
            </a:r>
            <a:r>
              <a:rPr lang="pt-BR" sz="12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celkovou alokací 4 039 200 000 Kč </a:t>
            </a: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 6 jmenovitých projektů: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Svazková škola Český Brod – Doubravčice,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Svazková škola Drahelčice-Úhonice,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Svazková škola Chýně – Hostivice,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Výstavba Svazkové školy Pod </a:t>
            </a:r>
            <a:r>
              <a:rPr lang="cs-CZ" sz="1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Beckovem</a:t>
            </a:r>
            <a:r>
              <a:rPr lang="cs-CZ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Nová svazková základní škola LOŠBATES,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Svazková škola </a:t>
            </a:r>
            <a:r>
              <a:rPr lang="cs-CZ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Povýmolí</a:t>
            </a:r>
            <a:r>
              <a:rPr lang="cs-CZ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 Úvalech.</a:t>
            </a:r>
          </a:p>
          <a:p>
            <a:pPr marL="0" indent="0" algn="l">
              <a:buNone/>
            </a:pPr>
            <a:endParaRPr lang="cs-CZ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5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A9CFF-CA4C-26F5-F01C-3785A232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52F115-A581-BA4F-6372-407B38207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23.11. 2022 Svazek obcí Pod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Beckovem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podal žádost o dotaci do nové výzvy na požadovanou částku dotace</a:t>
            </a: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757.350. 000,-Kč a s potřebou zajistit vlastní zdroje ve výši 382 344 926,11 Kč.</a:t>
            </a:r>
          </a:p>
          <a:p>
            <a:pPr marL="0" indent="0" algn="l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 snížení vlastních zdrojů jsou podány tyto další žádosti o dotaci: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SFŽP výzva 10/2021 Měšice 49 727 252,00 Kč 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SFŽP výzva 12/2021 Bašť 47 868 000,05 Kč 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SFŽP výzva 12/2021 Měšice 35 237 375,79 Kč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22.11. 2022 proběhla schůzka se zástupci Národní rozvojové banky k možnostem zvýhodněného úvěrového financování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28.11. 2022 proběhla schůzka s náměstkyní ministra školství M. </a:t>
            </a:r>
            <a:r>
              <a:rPr lang="cs-CZ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Běťákovou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k podmínkám financování projektu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algn="l">
              <a:buFont typeface="Wingdings" panose="05000000000000000000" pitchFamily="2" charset="2"/>
              <a:buChar char="q"/>
            </a:pPr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37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8B156-73DA-5122-D5F7-8F65FA08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– nejbližší kroky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CAFA90-E34C-EBFA-D8C3-1865AB449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roku 2022 - udělení registrace MŠMT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Leden 2023 – zahájení zadávacích řízení pro zadání VZ na zhotovitele staveb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Březen 2023 – obdržení nabídek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Květen 2023 – podpis smlouvy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Červen 2023 – zahájení výstavby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50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rom, exteriér, obloha, budova&#10;&#10;Popis byl vytvořen automaticky">
            <a:extLst>
              <a:ext uri="{FF2B5EF4-FFF2-40B4-BE49-F238E27FC236}">
                <a16:creationId xmlns:a16="http://schemas.microsoft.com/office/drawing/2014/main" id="{DD451E76-25CA-85B2-5A20-0F574E594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100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EEC217-29D8-24FD-34D4-12189F913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000" dirty="0"/>
              <a:t>Dotazy?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15E257-0789-80BC-60AB-AA84B1B26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cs-CZ" sz="2000" dirty="0"/>
              <a:t>Děkujeme za pozornost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093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775</Words>
  <Application>Microsoft Office PowerPoint</Application>
  <PresentationFormat>Širokoúhlá obrazovka</PresentationFormat>
  <Paragraphs>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Motiv Office</vt:lpstr>
      <vt:lpstr>Svazková základní škola Pod Beckovem</vt:lpstr>
      <vt:lpstr>Svazek obcí Pod Beckovem</vt:lpstr>
      <vt:lpstr>Rozšiřování kapacity ZŠ a ZUŠ Líbeznice</vt:lpstr>
      <vt:lpstr>Rozšiřování kapacity ZŠ a ZUŠ Líbeznice</vt:lpstr>
      <vt:lpstr>Svazková základní škola Pod Beckovem</vt:lpstr>
      <vt:lpstr>Financování</vt:lpstr>
      <vt:lpstr>Financování</vt:lpstr>
      <vt:lpstr>Harmonogram – nejbližší kroky</vt:lpstr>
      <vt:lpstr>Dotazy?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Svazková škola Pod Beckovem</dc:title>
  <dc:creator>Obec Líbeznice</dc:creator>
  <cp:lastModifiedBy>Jan Havlíček</cp:lastModifiedBy>
  <cp:revision>6</cp:revision>
  <dcterms:created xsi:type="dcterms:W3CDTF">2022-11-28T08:54:20Z</dcterms:created>
  <dcterms:modified xsi:type="dcterms:W3CDTF">2022-11-29T12:15:31Z</dcterms:modified>
</cp:coreProperties>
</file>